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2803763" cy="320754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0102">
          <p15:clr>
            <a:srgbClr val="A4A3A4"/>
          </p15:clr>
        </p15:guide>
        <p15:guide id="2" pos="1348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jCxpTUgVX1oVL2GVFr9/1sgrQa8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EAC4A7D4-D80E-4E7E-9361-3299D3AA1CFA}">
  <a:tblStyle styleId="{EAC4A7D4-D80E-4E7E-9361-3299D3AA1CF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-282" y="-120"/>
      </p:cViewPr>
      <p:guideLst>
        <p:guide orient="horz" pos="10102"/>
        <p:guide pos="134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1413" y="685800"/>
            <a:ext cx="45751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3210282" y="5249386"/>
            <a:ext cx="36383200" cy="1116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63"/>
              <a:buFont typeface="Calibri"/>
              <a:buNone/>
              <a:defRPr sz="2806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5350471" y="16847031"/>
            <a:ext cx="32102823" cy="7744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1225"/>
              <a:buNone/>
              <a:defRPr sz="11225"/>
            </a:lvl1pPr>
            <a:lvl2pPr lvl="1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None/>
              <a:defRPr sz="9354"/>
            </a:lvl2pPr>
            <a:lvl3pPr lvl="2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None/>
              <a:defRPr sz="8419"/>
            </a:lvl3pPr>
            <a:lvl4pPr lvl="3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4pPr>
            <a:lvl5pPr lvl="4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5pPr>
            <a:lvl6pPr lvl="5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6pPr>
            <a:lvl7pPr lvl="6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7pPr>
            <a:lvl8pPr lvl="7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8pPr>
            <a:lvl9pPr lvl="8" algn="ctr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2942759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11226098" y="255263"/>
            <a:ext cx="20351571" cy="36918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1655000" y="10684164"/>
            <a:ext cx="27182450" cy="9229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2928353" y="1722127"/>
            <a:ext cx="27182450" cy="27153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942759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942759" y="8538600"/>
            <a:ext cx="36918245" cy="20351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920467" y="7996594"/>
            <a:ext cx="36918245" cy="13342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63"/>
              <a:buFont typeface="Calibri"/>
              <a:buNone/>
              <a:defRPr sz="2806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920467" y="21465308"/>
            <a:ext cx="36918245" cy="70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1225"/>
              <a:buNone/>
              <a:defRPr sz="11225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9354"/>
              <a:buNone/>
              <a:defRPr sz="935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8419"/>
              <a:buNone/>
              <a:defRPr sz="8419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rgbClr val="888888"/>
              </a:buClr>
              <a:buSzPts val="7483"/>
              <a:buNone/>
              <a:defRPr sz="748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942759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2942759" y="8538600"/>
            <a:ext cx="18191598" cy="20351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21669405" y="8538600"/>
            <a:ext cx="18191598" cy="20351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2948334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2948339" y="7862940"/>
            <a:ext cx="18107995" cy="385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1225"/>
              <a:buNone/>
              <a:defRPr sz="11225" b="1"/>
            </a:lvl1pPr>
            <a:lvl2pPr marL="914400" lvl="1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None/>
              <a:defRPr sz="9354" b="1"/>
            </a:lvl2pPr>
            <a:lvl3pPr marL="1371600" lvl="2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None/>
              <a:defRPr sz="8419" b="1"/>
            </a:lvl3pPr>
            <a:lvl4pPr marL="1828800" lvl="3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4pPr>
            <a:lvl5pPr marL="2286000" lvl="4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5pPr>
            <a:lvl6pPr marL="2743200" lvl="5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6pPr>
            <a:lvl7pPr marL="3200400" lvl="6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7pPr>
            <a:lvl8pPr marL="3657600" lvl="7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8pPr>
            <a:lvl9pPr marL="4114800" lvl="8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2948339" y="11716445"/>
            <a:ext cx="18107995" cy="17233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21669408" y="7862940"/>
            <a:ext cx="18197175" cy="385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1225"/>
              <a:buNone/>
              <a:defRPr sz="11225" b="1"/>
            </a:lvl1pPr>
            <a:lvl2pPr marL="914400" lvl="1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None/>
              <a:defRPr sz="9354" b="1"/>
            </a:lvl2pPr>
            <a:lvl3pPr marL="1371600" lvl="2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None/>
              <a:defRPr sz="8419" b="1"/>
            </a:lvl3pPr>
            <a:lvl4pPr marL="1828800" lvl="3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4pPr>
            <a:lvl5pPr marL="2286000" lvl="4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5pPr>
            <a:lvl6pPr marL="2743200" lvl="5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6pPr>
            <a:lvl7pPr marL="3200400" lvl="6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7pPr>
            <a:lvl8pPr marL="3657600" lvl="7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8pPr>
            <a:lvl9pPr marL="4114800" lvl="8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21669408" y="11716445"/>
            <a:ext cx="18197175" cy="17233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942759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67"/>
              <a:buFont typeface="Calibri"/>
              <a:buNone/>
              <a:defRPr sz="149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8197173" y="4618276"/>
            <a:ext cx="21669405" cy="2279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1179004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4967"/>
              <a:buChar char="•"/>
              <a:defRPr sz="14967"/>
            </a:lvl1pPr>
            <a:lvl2pPr marL="914400" lvl="1" indent="-1060196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3096"/>
              <a:buChar char="•"/>
              <a:defRPr sz="13096"/>
            </a:lvl2pPr>
            <a:lvl3pPr marL="1371600" lvl="2" indent="-941387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1225"/>
              <a:buChar char="•"/>
              <a:defRPr sz="11225"/>
            </a:lvl3pPr>
            <a:lvl4pPr marL="1828800" lvl="3" indent="-822579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4pPr>
            <a:lvl5pPr marL="2286000" lvl="4" indent="-822579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5pPr>
            <a:lvl6pPr marL="2743200" lvl="5" indent="-822579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6pPr>
            <a:lvl7pPr marL="3200400" lvl="6" indent="-822579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7pPr>
            <a:lvl8pPr marL="3657600" lvl="7" indent="-822579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8pPr>
            <a:lvl9pPr marL="4114800" lvl="8" indent="-822578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Char char="•"/>
              <a:defRPr sz="9354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2948334" y="9622631"/>
            <a:ext cx="13805328" cy="1782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1pPr>
            <a:lvl2pPr marL="914400" lvl="1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None/>
              <a:defRPr sz="6548"/>
            </a:lvl2pPr>
            <a:lvl3pPr marL="1371600" lvl="2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3"/>
              <a:buNone/>
              <a:defRPr sz="5613"/>
            </a:lvl3pPr>
            <a:lvl4pPr marL="1828800" lvl="3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4pPr>
            <a:lvl5pPr marL="2286000" lvl="4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5pPr>
            <a:lvl6pPr marL="2743200" lvl="5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6pPr>
            <a:lvl7pPr marL="3200400" lvl="6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7pPr>
            <a:lvl8pPr marL="3657600" lvl="7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8pPr>
            <a:lvl9pPr marL="4114800" lvl="8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2948334" y="2138362"/>
            <a:ext cx="13805328" cy="7484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67"/>
              <a:buFont typeface="Calibri"/>
              <a:buNone/>
              <a:defRPr sz="1496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18197173" y="4618276"/>
            <a:ext cx="21669405" cy="22794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4967"/>
              <a:buFont typeface="Arial"/>
              <a:buNone/>
              <a:defRPr sz="149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3096"/>
              <a:buFont typeface="Arial"/>
              <a:buNone/>
              <a:defRPr sz="130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1225"/>
              <a:buFont typeface="Arial"/>
              <a:buNone/>
              <a:defRPr sz="112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None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948334" y="9622631"/>
            <a:ext cx="13805328" cy="1782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7483"/>
              <a:buNone/>
              <a:defRPr sz="7483"/>
            </a:lvl1pPr>
            <a:lvl2pPr marL="914400" lvl="1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6548"/>
              <a:buNone/>
              <a:defRPr sz="6548"/>
            </a:lvl2pPr>
            <a:lvl3pPr marL="1371600" lvl="2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5613"/>
              <a:buNone/>
              <a:defRPr sz="5613"/>
            </a:lvl3pPr>
            <a:lvl4pPr marL="1828800" lvl="3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4pPr>
            <a:lvl5pPr marL="2286000" lvl="4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5pPr>
            <a:lvl6pPr marL="2743200" lvl="5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6pPr>
            <a:lvl7pPr marL="3200400" lvl="6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7pPr>
            <a:lvl8pPr marL="3657600" lvl="7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8pPr>
            <a:lvl9pPr marL="4114800" lvl="8" indent="-228600" algn="l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4677"/>
              <a:buNone/>
              <a:defRPr sz="4677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942759" y="1707727"/>
            <a:ext cx="36918245" cy="6199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579"/>
              <a:buFont typeface="Calibri"/>
              <a:buNone/>
              <a:defRPr sz="2057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942759" y="8538600"/>
            <a:ext cx="36918245" cy="203515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1060196" algn="l" rtl="0">
              <a:lnSpc>
                <a:spcPct val="90000"/>
              </a:lnSpc>
              <a:spcBef>
                <a:spcPts val="4677"/>
              </a:spcBef>
              <a:spcAft>
                <a:spcPts val="0"/>
              </a:spcAft>
              <a:buClr>
                <a:schemeClr val="dk1"/>
              </a:buClr>
              <a:buSzPts val="13096"/>
              <a:buFont typeface="Arial"/>
              <a:buChar char="•"/>
              <a:defRPr sz="1309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41387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11225"/>
              <a:buFont typeface="Arial"/>
              <a:buChar char="•"/>
              <a:defRPr sz="1122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22579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9354"/>
              <a:buFont typeface="Arial"/>
              <a:buChar char="•"/>
              <a:defRPr sz="93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63206" algn="l" rtl="0">
              <a:lnSpc>
                <a:spcPct val="90000"/>
              </a:lnSpc>
              <a:spcBef>
                <a:spcPts val="2339"/>
              </a:spcBef>
              <a:spcAft>
                <a:spcPts val="0"/>
              </a:spcAft>
              <a:buClr>
                <a:schemeClr val="dk1"/>
              </a:buClr>
              <a:buSzPts val="8419"/>
              <a:buFont typeface="Arial"/>
              <a:buChar char="•"/>
              <a:defRPr sz="84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942759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4178747" y="29729188"/>
            <a:ext cx="14446270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30230156" y="29729188"/>
            <a:ext cx="9630847" cy="170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61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Sistemas\Downloads\Recording_21.m4a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" y="28712159"/>
            <a:ext cx="37652415" cy="3363279"/>
          </a:xfrm>
          <a:prstGeom prst="rect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4590320">
            <a:off x="35852770" y="27949213"/>
            <a:ext cx="2626115" cy="2626115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 rot="4590320">
            <a:off x="36790368" y="26478317"/>
            <a:ext cx="2968019" cy="2968019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4590320">
            <a:off x="40276351" y="26679814"/>
            <a:ext cx="1837076" cy="1837076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2086" y="-8462"/>
            <a:ext cx="42803764" cy="4686300"/>
          </a:xfrm>
          <a:prstGeom prst="rect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6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857250" y="5238800"/>
            <a:ext cx="9372600" cy="224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6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i="0" u="none" strike="noStrike" cap="none">
                <a:solidFill>
                  <a:srgbClr val="672F63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Syphilis is an important public health problem worldwide; in Argentina the rate of syphilis has increased in recent years, reaching 52.1 people per 100,000 inhabitants in 2018 .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672F63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672F63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672F63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672F63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>
              <a:solidFill>
                <a:srgbClr val="672F63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i="0" u="none" strike="noStrike" cap="none">
                <a:solidFill>
                  <a:srgbClr val="4D234A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sz="6600" b="1" i="0" u="none" strike="noStrike" cap="none">
              <a:solidFill>
                <a:srgbClr val="4D234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>
                <a:solidFill>
                  <a:schemeClr val="dk1"/>
                </a:solidFill>
              </a:rPr>
              <a:t>To e</a:t>
            </a:r>
            <a:r>
              <a:rPr lang="es-AR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valuate the prevalence and incidence of syphilis among HIV negative men who have sex with men (MSM) and transgender women (TGW)</a:t>
            </a:r>
            <a:endParaRPr sz="5400" b="1" i="0" u="none" strike="noStrike" cap="none">
              <a:solidFill>
                <a:srgbClr val="4D234A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48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10755550" y="5238800"/>
            <a:ext cx="12825900" cy="292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600" b="1" i="0" u="none" strike="noStrike" cap="none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i="0" u="none" strike="noStrike" cap="none">
                <a:solidFill>
                  <a:srgbClr val="672F63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conducted a retrospective cohort analysis that included all the syphilis </a:t>
            </a:r>
            <a:r>
              <a:rPr lang="es-AR" sz="5400">
                <a:solidFill>
                  <a:schemeClr val="dk1"/>
                </a:solidFill>
              </a:rPr>
              <a:t>test</a:t>
            </a:r>
            <a:r>
              <a:rPr lang="es-AR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 performed among HIV negative MSMs and TGWs at substantial risk of HIV infection¹ between March 2018-December 2019.</a:t>
            </a:r>
            <a:endParaRPr sz="5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>
              <a:solidFill>
                <a:schemeClr val="dk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Diagnosis of syphilis was made by the combination of nontreponemal tests (venereal disease research laboratory,VDRL) and treponemal tests (fluorescent treponemal antibody absorption, FTA-ABS or Syphilis rapid tests, Determine or SD-Bioline) using both, the standard and the reverse algorithms. PCR in ulcers were performed if available.</a:t>
            </a:r>
            <a:endParaRPr sz="5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857250" y="511872"/>
            <a:ext cx="39342791" cy="172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8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Syphilis prevalence and incidence among HIV negative men who have sex with men and transgender women in Buenos Aires, Argentina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L. Spadaccini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C. Frola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M.I. Figueroa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P. Patterson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C. Cesar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M. Gismondi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C. Perez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V. Fink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V. Zalazar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E. Dell´Isola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P. Cahn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 O. Sued</a:t>
            </a:r>
            <a:r>
              <a:rPr lang="es-AR" sz="4800" b="1" i="0" u="none" strike="noStrike" cap="none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800" b="1" baseline="30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AR"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Fundacion Huésped,  Argentina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11940877" y="29763719"/>
            <a:ext cx="18922008" cy="0"/>
          </a:xfrm>
          <a:prstGeom prst="straightConnector1">
            <a:avLst/>
          </a:prstGeom>
          <a:noFill/>
          <a:ln w="76200" cap="flat" cmpd="sng">
            <a:solidFill>
              <a:srgbClr val="EF402A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3" name="Google Shape;93;p1"/>
          <p:cNvSpPr txBox="1"/>
          <p:nvPr/>
        </p:nvSpPr>
        <p:spPr>
          <a:xfrm>
            <a:off x="1052573" y="29759584"/>
            <a:ext cx="1319639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PRESENTED AT THE 23</a:t>
            </a:r>
            <a:r>
              <a:rPr lang="es-AR" sz="3600" b="1" baseline="3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s-AR"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INTERNATIONAL AIDS CONFERENCE (AIDS 2020) | 6-10 JULY 2020</a:t>
            </a:r>
            <a:endParaRPr sz="36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24140161" y="5238800"/>
            <a:ext cx="17922240" cy="2247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dirty="0">
                <a:solidFill>
                  <a:srgbClr val="672F63"/>
                </a:solidFill>
                <a:latin typeface="Arial"/>
                <a:ea typeface="Arial"/>
                <a:cs typeface="Arial"/>
                <a:sym typeface="Arial"/>
              </a:rPr>
              <a:t>                     </a:t>
            </a:r>
            <a:endParaRPr lang="es-AR" sz="6600" b="1" dirty="0" smtClean="0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dirty="0" err="1" smtClean="0">
                <a:solidFill>
                  <a:srgbClr val="672F63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sz="6600" b="1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dirty="0">
                <a:solidFill>
                  <a:srgbClr val="672F63"/>
                </a:solidFill>
              </a:rPr>
              <a:t>   </a:t>
            </a:r>
            <a:r>
              <a:rPr lang="es-AR" sz="5400" dirty="0"/>
              <a:t>276 </a:t>
            </a:r>
            <a:r>
              <a:rPr lang="es-AR" sz="5400" dirty="0" err="1"/>
              <a:t>participants</a:t>
            </a:r>
            <a:r>
              <a:rPr lang="es-AR" sz="5400" dirty="0"/>
              <a:t> (166 </a:t>
            </a:r>
            <a:r>
              <a:rPr lang="es-AR" sz="5400" dirty="0" err="1"/>
              <a:t>MSMs</a:t>
            </a:r>
            <a:r>
              <a:rPr lang="es-AR" sz="5400" dirty="0"/>
              <a:t> and 110 </a:t>
            </a:r>
            <a:r>
              <a:rPr lang="es-AR" sz="5400" dirty="0" err="1"/>
              <a:t>TGWs</a:t>
            </a:r>
            <a:r>
              <a:rPr lang="es-AR" sz="5400" dirty="0"/>
              <a:t>) </a:t>
            </a:r>
            <a:r>
              <a:rPr lang="es-AR" sz="5400" dirty="0" err="1"/>
              <a:t>were</a:t>
            </a:r>
            <a:r>
              <a:rPr lang="es-AR" sz="5400" dirty="0"/>
              <a:t> </a:t>
            </a:r>
            <a:r>
              <a:rPr lang="es-AR" sz="5400" dirty="0" err="1"/>
              <a:t>included</a:t>
            </a:r>
            <a:r>
              <a:rPr lang="es-AR" sz="5400" dirty="0"/>
              <a:t> .At </a:t>
            </a:r>
            <a:r>
              <a:rPr lang="es-AR" sz="5400" dirty="0" err="1"/>
              <a:t>baseline</a:t>
            </a:r>
            <a:r>
              <a:rPr lang="es-AR" sz="5400" dirty="0"/>
              <a:t> 12 </a:t>
            </a:r>
            <a:r>
              <a:rPr lang="es-AR" sz="5400" dirty="0" err="1"/>
              <a:t>MSMs</a:t>
            </a:r>
            <a:r>
              <a:rPr lang="es-AR" sz="5400" dirty="0"/>
              <a:t> and 28 </a:t>
            </a:r>
            <a:r>
              <a:rPr lang="es-AR" sz="5400" dirty="0" err="1"/>
              <a:t>TGWs</a:t>
            </a:r>
            <a:r>
              <a:rPr lang="es-AR" sz="5400" dirty="0"/>
              <a:t> </a:t>
            </a:r>
            <a:r>
              <a:rPr lang="es-AR" sz="5400" dirty="0" err="1"/>
              <a:t>had</a:t>
            </a:r>
            <a:r>
              <a:rPr lang="es-AR" sz="5400" dirty="0"/>
              <a:t> </a:t>
            </a:r>
            <a:r>
              <a:rPr lang="es-AR" sz="5400" dirty="0" err="1"/>
              <a:t>serology</a:t>
            </a:r>
            <a:r>
              <a:rPr lang="es-AR" sz="5400" dirty="0"/>
              <a:t> compatible </a:t>
            </a:r>
            <a:r>
              <a:rPr lang="es-AR" sz="5400" dirty="0" err="1"/>
              <a:t>with</a:t>
            </a:r>
            <a:r>
              <a:rPr lang="es-AR" sz="5400" dirty="0"/>
              <a:t> </a:t>
            </a:r>
            <a:r>
              <a:rPr lang="es-AR" sz="5400" dirty="0" err="1"/>
              <a:t>untreated</a:t>
            </a:r>
            <a:r>
              <a:rPr lang="es-AR" sz="5400" dirty="0"/>
              <a:t> </a:t>
            </a:r>
            <a:r>
              <a:rPr lang="es-AR" sz="5400" dirty="0" err="1"/>
              <a:t>syphilis</a:t>
            </a:r>
            <a:r>
              <a:rPr lang="es-AR" sz="5400" dirty="0"/>
              <a:t>. </a:t>
            </a:r>
            <a:r>
              <a:rPr lang="es-AR" sz="5400" dirty="0" err="1"/>
              <a:t>During</a:t>
            </a:r>
            <a:r>
              <a:rPr lang="es-AR" sz="5400" dirty="0"/>
              <a:t> </a:t>
            </a:r>
            <a:r>
              <a:rPr lang="es-AR" sz="5400" dirty="0" err="1"/>
              <a:t>follow</a:t>
            </a:r>
            <a:r>
              <a:rPr lang="es-AR" sz="5400" dirty="0"/>
              <a:t>-up, </a:t>
            </a:r>
            <a:r>
              <a:rPr lang="es-AR" sz="5400" dirty="0" err="1"/>
              <a:t>MSMs</a:t>
            </a:r>
            <a:r>
              <a:rPr lang="es-AR" sz="5400" dirty="0"/>
              <a:t> </a:t>
            </a:r>
            <a:r>
              <a:rPr lang="es-AR" sz="5400" dirty="0" err="1"/>
              <a:t>provided</a:t>
            </a:r>
            <a:r>
              <a:rPr lang="es-AR" sz="5400" dirty="0"/>
              <a:t> 135.4 </a:t>
            </a:r>
            <a:r>
              <a:rPr lang="es-AR" sz="5400" dirty="0" err="1"/>
              <a:t>person-years</a:t>
            </a:r>
            <a:r>
              <a:rPr lang="es-AR" sz="5400" dirty="0"/>
              <a:t> of </a:t>
            </a:r>
            <a:r>
              <a:rPr lang="es-AR" sz="5400" dirty="0" err="1"/>
              <a:t>follow</a:t>
            </a:r>
            <a:r>
              <a:rPr lang="es-AR" sz="5400" dirty="0"/>
              <a:t>-up (PYFU) and 19 new </a:t>
            </a:r>
            <a:r>
              <a:rPr lang="es-AR" sz="5400" dirty="0" err="1"/>
              <a:t>syphilis</a:t>
            </a:r>
            <a:r>
              <a:rPr lang="es-AR" sz="5400" dirty="0"/>
              <a:t> cases, </a:t>
            </a:r>
            <a:r>
              <a:rPr lang="es-AR" sz="5400" dirty="0" err="1"/>
              <a:t>while</a:t>
            </a:r>
            <a:r>
              <a:rPr lang="es-AR" sz="5400" dirty="0"/>
              <a:t> </a:t>
            </a:r>
            <a:r>
              <a:rPr lang="es-AR" sz="5400" dirty="0" err="1"/>
              <a:t>TGWs</a:t>
            </a:r>
            <a:r>
              <a:rPr lang="es-AR" sz="5400" dirty="0"/>
              <a:t> </a:t>
            </a:r>
            <a:r>
              <a:rPr lang="es-AR" sz="5400" dirty="0" err="1"/>
              <a:t>provided</a:t>
            </a:r>
            <a:r>
              <a:rPr lang="es-AR" sz="5400" dirty="0"/>
              <a:t> 22.9 PYFU and 10 incidental </a:t>
            </a:r>
            <a:r>
              <a:rPr lang="es-AR" sz="5400" dirty="0" err="1"/>
              <a:t>syphilis</a:t>
            </a:r>
            <a:r>
              <a:rPr lang="es-AR" sz="5400" dirty="0"/>
              <a:t>.</a:t>
            </a:r>
            <a:endParaRPr sz="5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4390263" y="20912975"/>
            <a:ext cx="16952700" cy="53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000" tIns="21000" rIns="21000" bIns="210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6600" b="1" dirty="0" err="1">
                <a:solidFill>
                  <a:srgbClr val="672F63"/>
                </a:solidFill>
                <a:latin typeface="Arial"/>
                <a:ea typeface="Arial"/>
                <a:cs typeface="Arial"/>
                <a:sym typeface="Arial"/>
              </a:rPr>
              <a:t>Conclusions</a:t>
            </a:r>
            <a:endParaRPr/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5400" b="1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HIV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high-risk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MSMs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TGWs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Argentina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extremely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prevalence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incidence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syphilis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highlighting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importance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s-AR" sz="54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s-AR" sz="5400" dirty="0" err="1">
                <a:solidFill>
                  <a:srgbClr val="222222"/>
                </a:solidFill>
                <a:highlight>
                  <a:srgbClr val="FFFFFF"/>
                </a:highlight>
              </a:rPr>
              <a:t>testing</a:t>
            </a:r>
            <a:r>
              <a:rPr lang="es-AR" sz="5400" dirty="0">
                <a:solidFill>
                  <a:srgbClr val="222222"/>
                </a:solidFill>
                <a:highlight>
                  <a:srgbClr val="FFFFFF"/>
                </a:highlight>
              </a:rPr>
              <a:t> </a:t>
            </a:r>
            <a:r>
              <a:rPr lang="es-AR" sz="5400" dirty="0" err="1">
                <a:solidFill>
                  <a:srgbClr val="222222"/>
                </a:solidFill>
                <a:highlight>
                  <a:srgbClr val="FFFFFF"/>
                </a:highlight>
              </a:rPr>
              <a:t>frequently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STIs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among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</a:t>
            </a:r>
            <a:r>
              <a:rPr lang="es-AR" sz="5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AR" sz="5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population</a:t>
            </a:r>
            <a:endParaRPr sz="5400" b="1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6600" b="1">
              <a:solidFill>
                <a:srgbClr val="672F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 rot="4590320">
            <a:off x="37333865" y="28787371"/>
            <a:ext cx="3723200" cy="3723200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 rot="4590320">
            <a:off x="39262064" y="28161210"/>
            <a:ext cx="4465178" cy="4465178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 rot="4590320">
            <a:off x="41567235" y="26859354"/>
            <a:ext cx="1923737" cy="1923737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 rot="4590320">
            <a:off x="38008135" y="28427417"/>
            <a:ext cx="1837076" cy="1837076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4590320">
            <a:off x="38854964" y="27004579"/>
            <a:ext cx="2128655" cy="2128655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 rot="4590320">
            <a:off x="36186706" y="29639378"/>
            <a:ext cx="1556285" cy="1556285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200041" y="29151619"/>
            <a:ext cx="2603721" cy="2603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/>
          <p:nvPr/>
        </p:nvSpPr>
        <p:spPr>
          <a:xfrm rot="4590320">
            <a:off x="40921688" y="25889306"/>
            <a:ext cx="1556285" cy="1556285"/>
          </a:xfrm>
          <a:prstGeom prst="ellipse">
            <a:avLst/>
          </a:prstGeom>
          <a:solidFill>
            <a:srgbClr val="672F6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/>
          <p:nvPr/>
        </p:nvSpPr>
        <p:spPr>
          <a:xfrm rot="4590320">
            <a:off x="36258847" y="30928486"/>
            <a:ext cx="1837076" cy="1837076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/>
          <p:nvPr/>
        </p:nvSpPr>
        <p:spPr>
          <a:xfrm rot="4590320">
            <a:off x="42160529" y="25349417"/>
            <a:ext cx="1837076" cy="1837076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 rot="4590320">
            <a:off x="39157004" y="25777105"/>
            <a:ext cx="1837076" cy="1837076"/>
          </a:xfrm>
          <a:prstGeom prst="ellipse">
            <a:avLst/>
          </a:prstGeom>
          <a:solidFill>
            <a:srgbClr val="E83C4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7" name="Google Shape;107;p1"/>
          <p:cNvGraphicFramePr/>
          <p:nvPr/>
        </p:nvGraphicFramePr>
        <p:xfrm>
          <a:off x="10919786" y="12483653"/>
          <a:ext cx="11757334" cy="5913180"/>
        </p:xfrm>
        <a:graphic>
          <a:graphicData uri="http://schemas.openxmlformats.org/drawingml/2006/table">
            <a:tbl>
              <a:tblPr firstRow="1" bandRow="1">
                <a:noFill/>
                <a:tableStyleId>{EAC4A7D4-D80E-4E7E-9361-3299D3AA1CFA}</a:tableStyleId>
              </a:tblPr>
              <a:tblGrid>
                <a:gridCol w="11757334"/>
              </a:tblGrid>
              <a:tr h="169041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¹Substancial risk of HIV  infection  :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Any of the following situations in the last 6 months:</a:t>
                      </a:r>
                      <a:endParaRPr sz="4400" u="none" strike="noStrike" cap="none"/>
                    </a:p>
                  </a:txBody>
                  <a:tcPr marL="91450" marR="91450" marT="45725" marB="45725"/>
                </a:tc>
              </a:tr>
              <a:tr h="6124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&gt;5 sexual partners</a:t>
                      </a:r>
                      <a:endParaRPr sz="4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6124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b="0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Anal unprotected sex</a:t>
                      </a:r>
                      <a:endParaRPr sz="4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6124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b="0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Use of drugs</a:t>
                      </a:r>
                      <a:endParaRPr sz="4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6124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b="0" i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Sexually transmitted infections (STIs)</a:t>
                      </a:r>
                      <a:endParaRPr sz="4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61247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4400" b="0" i="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Transactional</a:t>
                      </a:r>
                      <a:r>
                        <a:rPr lang="es-AR" sz="4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sex</a:t>
                      </a:r>
                      <a:endParaRPr sz="4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08" name="Google Shape;108;p1"/>
          <p:cNvGraphicFramePr/>
          <p:nvPr/>
        </p:nvGraphicFramePr>
        <p:xfrm>
          <a:off x="24048719" y="12829897"/>
          <a:ext cx="17674950" cy="7863890"/>
        </p:xfrm>
        <a:graphic>
          <a:graphicData uri="http://schemas.openxmlformats.org/drawingml/2006/table">
            <a:tbl>
              <a:tblPr firstRow="1" bandRow="1">
                <a:noFill/>
                <a:tableStyleId>{EAC4A7D4-D80E-4E7E-9361-3299D3AA1CFA}</a:tableStyleId>
              </a:tblPr>
              <a:tblGrid>
                <a:gridCol w="5366444"/>
                <a:gridCol w="6154253"/>
                <a:gridCol w="6154253"/>
              </a:tblGrid>
              <a:tr h="15618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MSM 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n=166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TGW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N=110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82200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Median age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32.8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28.1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5618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Prevalence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7.2 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(95%CI 4.1-12.2)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 smtClean="0">
                          <a:latin typeface="Arial"/>
                          <a:ea typeface="Arial"/>
                          <a:cs typeface="Arial"/>
                          <a:sym typeface="Arial"/>
                        </a:rPr>
                        <a:t>25.45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(95%CI 18.2-34.3)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56180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Incidence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14/100-PYFU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400"/>
                        <a:buFont typeface="Arial"/>
                        <a:buNone/>
                      </a:pPr>
                      <a:r>
                        <a:rPr lang="es-AR" sz="5400">
                          <a:latin typeface="Arial"/>
                          <a:ea typeface="Arial"/>
                          <a:cs typeface="Arial"/>
                          <a:sym typeface="Arial"/>
                        </a:rPr>
                        <a:t>43/100-PYFU*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</a:tr>
              <a:tr h="1561805"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AR" sz="5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r>
                        <a:rPr lang="es-AR" sz="5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AR" sz="5400" b="0" i="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Only</a:t>
                      </a:r>
                      <a:r>
                        <a:rPr lang="es-AR" sz="5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1/3 of </a:t>
                      </a:r>
                      <a:r>
                        <a:rPr lang="es-AR" sz="5400" b="0" i="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TGWs</a:t>
                      </a:r>
                      <a:r>
                        <a:rPr lang="es-AR" sz="5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AR" sz="5400" b="0" i="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had</a:t>
                      </a:r>
                      <a:r>
                        <a:rPr lang="es-AR" sz="5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s-AR" sz="5400" b="0" i="0" dirty="0" err="1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follow</a:t>
                      </a:r>
                      <a:r>
                        <a:rPr lang="es-AR" sz="5400" b="0" i="0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-up</a:t>
                      </a: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5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9" name="Google Shape;109;p1"/>
          <p:cNvSpPr txBox="1"/>
          <p:nvPr/>
        </p:nvSpPr>
        <p:spPr>
          <a:xfrm>
            <a:off x="21061850" y="19662638"/>
            <a:ext cx="18584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8091238" y="27453425"/>
            <a:ext cx="25169340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Corresponding author: Luciana Spadaccini</a:t>
            </a:r>
            <a:r>
              <a:rPr lang="es-AR" sz="18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	                             </a:t>
            </a:r>
            <a:r>
              <a:rPr lang="es-AR" sz="3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Luciana.spadaccini@huesped.org.ar</a:t>
            </a:r>
            <a:r>
              <a:rPr lang="es-AR" sz="18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                           </a:t>
            </a:r>
            <a:r>
              <a:rPr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s-AR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www.huesped.org.ar</a:t>
            </a:r>
            <a:endParaRPr/>
          </a:p>
        </p:txBody>
      </p:sp>
      <p:sp>
        <p:nvSpPr>
          <p:cNvPr id="111" name="Google Shape;111;p1"/>
          <p:cNvSpPr/>
          <p:nvPr/>
        </p:nvSpPr>
        <p:spPr>
          <a:xfrm>
            <a:off x="37165828" y="2397893"/>
            <a:ext cx="5136586" cy="21738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7460113" y="2753564"/>
            <a:ext cx="4511431" cy="1630115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"/>
          <p:cNvSpPr txBox="1"/>
          <p:nvPr/>
        </p:nvSpPr>
        <p:spPr>
          <a:xfrm>
            <a:off x="38422431" y="83183"/>
            <a:ext cx="4876688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4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A-AIDS2020-08717</a:t>
            </a:r>
            <a:endParaRPr sz="4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" name="Recording_21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21248688" y="158845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PresentationFormat>Personalizado</PresentationFormat>
  <Paragraphs>60</Paragraphs>
  <Slides>1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Mona Dolan</dc:creator>
  <cp:lastModifiedBy>Sistemas</cp:lastModifiedBy>
  <cp:revision>1</cp:revision>
  <dcterms:created xsi:type="dcterms:W3CDTF">2016-06-23T11:49:10Z</dcterms:created>
  <dcterms:modified xsi:type="dcterms:W3CDTF">2020-06-26T22:58:31Z</dcterms:modified>
</cp:coreProperties>
</file>